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665" r:id="rId5"/>
    <p:sldId id="663" r:id="rId6"/>
    <p:sldId id="626" r:id="rId7"/>
    <p:sldId id="662" r:id="rId8"/>
    <p:sldId id="664" r:id="rId9"/>
    <p:sldId id="6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DDA"/>
    <a:srgbClr val="ED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zackstark.ch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7DC7D-3BBB-A29A-5294-1EC3B757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E1ED13-0483-D7FE-CA5F-2B434A33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AD81D8-1195-1666-E126-C2A80BAA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A64E8B-D006-5A35-AC3E-5850F5EF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Grafik 5" descr="Ein Bild, das Kleidung, Person, Im Haus, Küchengerät enthält.&#10;&#10;KI-generierte Inhalte können fehlerhaft sein.">
            <a:extLst>
              <a:ext uri="{FF2B5EF4-FFF2-40B4-BE49-F238E27FC236}">
                <a16:creationId xmlns:a16="http://schemas.microsoft.com/office/drawing/2014/main" id="{1F1E20A4-75E5-03F8-5505-0A649211C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" r="18218" b="16965"/>
          <a:stretch/>
        </p:blipFill>
        <p:spPr>
          <a:xfrm>
            <a:off x="4485739" y="0"/>
            <a:ext cx="4671310" cy="6974427"/>
          </a:xfrm>
          <a:prstGeom prst="rect">
            <a:avLst/>
          </a:prstGeom>
        </p:spPr>
      </p:pic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FB0C3D08-DE41-F303-DCD5-CD91E6FC36CC}"/>
              </a:ext>
            </a:extLst>
          </p:cNvPr>
          <p:cNvSpPr/>
          <p:nvPr userDrawn="1"/>
        </p:nvSpPr>
        <p:spPr>
          <a:xfrm rot="5400000">
            <a:off x="2688129" y="403032"/>
            <a:ext cx="3143250" cy="3094373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5A8A8BB7-7CFC-594B-A8EF-ADD37DC405F4}"/>
              </a:ext>
            </a:extLst>
          </p:cNvPr>
          <p:cNvSpPr/>
          <p:nvPr userDrawn="1"/>
        </p:nvSpPr>
        <p:spPr>
          <a:xfrm rot="6824673">
            <a:off x="2881004" y="864132"/>
            <a:ext cx="2152652" cy="3094373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1C60BBE-D4B9-A1DB-0741-718D5B25103D}"/>
              </a:ext>
            </a:extLst>
          </p:cNvPr>
          <p:cNvSpPr/>
          <p:nvPr userDrawn="1"/>
        </p:nvSpPr>
        <p:spPr>
          <a:xfrm rot="6789890">
            <a:off x="1445305" y="2630372"/>
            <a:ext cx="5157410" cy="3094373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3886A3D-6137-5D9A-FF61-1ED199ED6799}"/>
              </a:ext>
            </a:extLst>
          </p:cNvPr>
          <p:cNvSpPr/>
          <p:nvPr userDrawn="1"/>
        </p:nvSpPr>
        <p:spPr>
          <a:xfrm rot="4751378">
            <a:off x="2331009" y="5509184"/>
            <a:ext cx="5157410" cy="1333771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2A76CCEB-4675-BE27-0F0B-2C9C0FF9C36E}"/>
              </a:ext>
            </a:extLst>
          </p:cNvPr>
          <p:cNvSpPr/>
          <p:nvPr userDrawn="1"/>
        </p:nvSpPr>
        <p:spPr>
          <a:xfrm rot="2560115">
            <a:off x="2798854" y="-836914"/>
            <a:ext cx="3272895" cy="2971800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F5A06C3-6611-5AF2-DCB5-4D26A47BA4E0}"/>
              </a:ext>
            </a:extLst>
          </p:cNvPr>
          <p:cNvSpPr/>
          <p:nvPr userDrawn="1"/>
        </p:nvSpPr>
        <p:spPr>
          <a:xfrm>
            <a:off x="3769088" y="-31518"/>
            <a:ext cx="1012462" cy="507765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6DBEA6D-F7F8-37C5-9BBF-E24F59BF1971}"/>
              </a:ext>
            </a:extLst>
          </p:cNvPr>
          <p:cNvSpPr/>
          <p:nvPr userDrawn="1"/>
        </p:nvSpPr>
        <p:spPr>
          <a:xfrm>
            <a:off x="-41410" y="-113540"/>
            <a:ext cx="4524375" cy="700261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" name="Grafik 15" descr="Ein Bild, das Schrift, Tex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B21680F0-9766-44BB-36D3-578DED7911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10" y="137636"/>
            <a:ext cx="2971800" cy="130587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E86DE1E0-84CD-5FAD-701E-D82505233340}"/>
              </a:ext>
            </a:extLst>
          </p:cNvPr>
          <p:cNvSpPr txBox="1"/>
          <p:nvPr userDrawn="1"/>
        </p:nvSpPr>
        <p:spPr>
          <a:xfrm>
            <a:off x="222700" y="3429000"/>
            <a:ext cx="3981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>
                <a:latin typeface="+mj-lt"/>
              </a:rPr>
              <a:t>«Meine Lehre? Klare Sicht statt Rauchzeichen.»</a:t>
            </a:r>
          </a:p>
        </p:txBody>
      </p:sp>
    </p:spTree>
    <p:extLst>
      <p:ext uri="{BB962C8B-B14F-4D97-AF65-F5344CB8AC3E}">
        <p14:creationId xmlns:p14="http://schemas.microsoft.com/office/powerpoint/2010/main" val="198813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095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482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750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045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7696A-681E-F60D-9650-A559194E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AE34CF-87C8-601B-8BD4-A76B58C4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B9B05A-2D0F-482C-91EC-1C1BC81A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78B624-56BE-37BF-98B2-235ED8EE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884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Kleidung, Person, Im Haus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01D69B38-BF2F-61FA-66F8-6304D8AB2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 r="6223" b="12525"/>
          <a:stretch/>
        </p:blipFill>
        <p:spPr>
          <a:xfrm>
            <a:off x="3972948" y="-15886"/>
            <a:ext cx="5340958" cy="700261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0B7DC7D-3BBB-A29A-5294-1EC3B757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E1ED13-0483-D7FE-CA5F-2B434A33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AD81D8-1195-1666-E126-C2A80BAA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A64E8B-D006-5A35-AC3E-5850F5EF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FB0C3D08-DE41-F303-DCD5-CD91E6FC36CC}"/>
              </a:ext>
            </a:extLst>
          </p:cNvPr>
          <p:cNvSpPr/>
          <p:nvPr userDrawn="1"/>
        </p:nvSpPr>
        <p:spPr>
          <a:xfrm rot="5400000">
            <a:off x="2600325" y="-42389"/>
            <a:ext cx="3143250" cy="2971800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5A8A8BB7-7CFC-594B-A8EF-ADD37DC405F4}"/>
              </a:ext>
            </a:extLst>
          </p:cNvPr>
          <p:cNvSpPr/>
          <p:nvPr userDrawn="1"/>
        </p:nvSpPr>
        <p:spPr>
          <a:xfrm rot="6824673">
            <a:off x="2765292" y="491694"/>
            <a:ext cx="2152652" cy="2971800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1C60BBE-D4B9-A1DB-0741-718D5B25103D}"/>
              </a:ext>
            </a:extLst>
          </p:cNvPr>
          <p:cNvSpPr/>
          <p:nvPr userDrawn="1"/>
        </p:nvSpPr>
        <p:spPr>
          <a:xfrm rot="6789890">
            <a:off x="1859146" y="2813697"/>
            <a:ext cx="5157410" cy="2971800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3886A3D-6137-5D9A-FF61-1ED199ED6799}"/>
              </a:ext>
            </a:extLst>
          </p:cNvPr>
          <p:cNvSpPr/>
          <p:nvPr userDrawn="1"/>
        </p:nvSpPr>
        <p:spPr>
          <a:xfrm rot="4751378">
            <a:off x="2112617" y="5628300"/>
            <a:ext cx="5157410" cy="1280938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2A76CCEB-4675-BE27-0F0B-2C9C0FF9C36E}"/>
              </a:ext>
            </a:extLst>
          </p:cNvPr>
          <p:cNvSpPr/>
          <p:nvPr userDrawn="1"/>
        </p:nvSpPr>
        <p:spPr>
          <a:xfrm rot="2560115">
            <a:off x="2667000" y="-695326"/>
            <a:ext cx="3143250" cy="2971800"/>
          </a:xfrm>
          <a:prstGeom prst="triangl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F5A06C3-6611-5AF2-DCB5-4D26A47BA4E0}"/>
              </a:ext>
            </a:extLst>
          </p:cNvPr>
          <p:cNvSpPr/>
          <p:nvPr userDrawn="1"/>
        </p:nvSpPr>
        <p:spPr>
          <a:xfrm>
            <a:off x="3769088" y="-31518"/>
            <a:ext cx="1012462" cy="507765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6DBEA6D-F7F8-37C5-9BBF-E24F59BF1971}"/>
              </a:ext>
            </a:extLst>
          </p:cNvPr>
          <p:cNvSpPr/>
          <p:nvPr userDrawn="1"/>
        </p:nvSpPr>
        <p:spPr>
          <a:xfrm>
            <a:off x="-106532" y="-15886"/>
            <a:ext cx="4345157" cy="700261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" name="Grafik 15" descr="Ein Bild, das Schrift, Tex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B21680F0-9766-44BB-36D3-578DED7911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10" y="137636"/>
            <a:ext cx="2971800" cy="13058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B54C757-948A-1294-66EF-B2A7A430D4A9}"/>
              </a:ext>
            </a:extLst>
          </p:cNvPr>
          <p:cNvSpPr txBox="1"/>
          <p:nvPr userDrawn="1"/>
        </p:nvSpPr>
        <p:spPr>
          <a:xfrm>
            <a:off x="692024" y="3212897"/>
            <a:ext cx="3879975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>
                <a:latin typeface="+mj-lt"/>
              </a:rPr>
              <a:t>Ein Projekt der Lungenliga </a:t>
            </a:r>
          </a:p>
          <a:p>
            <a:pPr lvl="0">
              <a:spcAft>
                <a:spcPts val="300"/>
              </a:spcAft>
            </a:pPr>
            <a:endParaRPr lang="en-US" sz="2400" dirty="0"/>
          </a:p>
          <a:p>
            <a:pPr lvl="0">
              <a:spcAft>
                <a:spcPts val="300"/>
              </a:spcAft>
            </a:pPr>
            <a:r>
              <a:rPr lang="de-DE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www.zackstark.ch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9495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622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284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493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656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36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05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479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71FA633-64C5-2713-D67B-20795822BE11}"/>
              </a:ext>
            </a:extLst>
          </p:cNvPr>
          <p:cNvSpPr/>
          <p:nvPr userDrawn="1"/>
        </p:nvSpPr>
        <p:spPr>
          <a:xfrm>
            <a:off x="0" y="0"/>
            <a:ext cx="9144000" cy="1690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1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55815"/>
            <a:ext cx="7886700" cy="4121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9FCB-5FCA-4375-88EA-BDF7ADDC92D4}" type="datetimeFigureOut">
              <a:rPr lang="de-CH" smtClean="0"/>
              <a:t>02.07.2025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AA7E-7F84-4E98-B849-DFD217027FEC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Grafik 8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961D1CA3-C5A6-C994-A64A-C6272A255EA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47" y="185738"/>
            <a:ext cx="2118858" cy="12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8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ackstark.ch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17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9DEAE-EA81-E7DC-FADD-0CE5FA62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Hintergrund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8BFA1A-7A0E-6D3E-C042-3E953312F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5814"/>
            <a:ext cx="7886700" cy="381158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de-CH" sz="1900" dirty="0"/>
              <a:t>46% der Berufslernenden konsumieren ein Tabak- und/oder Nikotinprodukt im Gegensatz zu 29% der Mittelschüler*innen</a:t>
            </a:r>
            <a:r>
              <a:rPr lang="de-CH" sz="1900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de-CH" sz="1900" dirty="0"/>
              <a:t>Der Wechsel von der obligatorischen Schulzeit in die Berufslehre ist eine kritische Lebensphase – neue und hohe Anforderungen werden gestellt</a:t>
            </a:r>
          </a:p>
          <a:p>
            <a:pPr>
              <a:spcAft>
                <a:spcPts val="1200"/>
              </a:spcAft>
            </a:pPr>
            <a:r>
              <a:rPr lang="de-DE" sz="1900" dirty="0"/>
              <a:t>Wer mit 20 Jahren nicht raucht, beginnt mit </a:t>
            </a:r>
            <a:r>
              <a:rPr lang="de-DE" sz="1900" dirty="0" err="1"/>
              <a:t>grosser</a:t>
            </a:r>
            <a:r>
              <a:rPr lang="de-DE" sz="1900" dirty="0"/>
              <a:t> Wahrscheinlichkeit nicht mehr</a:t>
            </a:r>
          </a:p>
          <a:p>
            <a:pPr>
              <a:spcAft>
                <a:spcPts val="1200"/>
              </a:spcAft>
            </a:pPr>
            <a:endParaRPr lang="de-DE" sz="1900" dirty="0"/>
          </a:p>
          <a:p>
            <a:pPr marL="0" indent="0">
              <a:spcAft>
                <a:spcPts val="1200"/>
              </a:spcAft>
              <a:buNone/>
            </a:pPr>
            <a:r>
              <a:rPr lang="de-CH" sz="1900" b="1" dirty="0">
                <a:sym typeface="Wingdings" panose="05000000000000000000" pitchFamily="2" charset="2"/>
              </a:rPr>
              <a:t> zackstark: ein Projekt, welches Jugendliche während der Lehre zu einem nikotinfreien Leben motiviert</a:t>
            </a:r>
            <a:endParaRPr lang="de-CH" sz="1900" b="1" dirty="0"/>
          </a:p>
          <a:p>
            <a:pPr>
              <a:spcAft>
                <a:spcPts val="1200"/>
              </a:spcAft>
            </a:pPr>
            <a:endParaRPr lang="de-CH" sz="2800" dirty="0"/>
          </a:p>
          <a:p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D6954FA-A0D0-5383-47B1-24D22526F95D}"/>
              </a:ext>
            </a:extLst>
          </p:cNvPr>
          <p:cNvSpPr txBox="1"/>
          <p:nvPr/>
        </p:nvSpPr>
        <p:spPr>
          <a:xfrm>
            <a:off x="628650" y="6282290"/>
            <a:ext cx="5823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Lungenliga Aargau, Lungenliga St. Gallen-Appenzell, Berner Institut für Hausarztmedizin (2021). Use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 tobacco,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nicotine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, and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cannabis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products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among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students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Switzerland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87356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D5133-5E8E-4DF1-A213-94B6A4C4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Umsetzung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26953A8-98D3-47E4-B209-192B882B16A6}"/>
              </a:ext>
            </a:extLst>
          </p:cNvPr>
          <p:cNvSpPr txBox="1"/>
          <p:nvPr/>
        </p:nvSpPr>
        <p:spPr>
          <a:xfrm>
            <a:off x="628650" y="2117128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Betrieb meldet sich unter </a:t>
            </a:r>
            <a:r>
              <a:rPr lang="de-CH" dirty="0">
                <a:hlinkClick r:id="rId2"/>
              </a:rPr>
              <a:t>www.zackstark.ch</a:t>
            </a:r>
            <a:r>
              <a:rPr lang="de-CH" dirty="0"/>
              <a:t> an.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Betrieb meldet rauchfreie Lernende auf dem Benutzeraccount an. 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Im Herbst erhalten die Lernende einen Link, um am zackstark-Quiz inkl. Verlosung teilzunehmen.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Im Januar erhalten die Lernenden ein Januargeschenk vom zackstark-Team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Ende Lehrjahr oder nach Vereinbarung übergibt der Betrieb den Lernenden die vereinbarte Belohnung (mind. 100 CHF oder 2 zusätzliche Ferientage pro Jahr)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Bei Lehrabschluss (oder bei Nikotinkonsum) meldet der Betrieb </a:t>
            </a:r>
            <a:r>
              <a:rPr lang="de-CH" dirty="0" err="1"/>
              <a:t>den:die</a:t>
            </a:r>
            <a:r>
              <a:rPr lang="de-CH" dirty="0"/>
              <a:t> </a:t>
            </a:r>
            <a:r>
              <a:rPr lang="de-CH" dirty="0" err="1"/>
              <a:t>Lernende:n</a:t>
            </a:r>
            <a:r>
              <a:rPr lang="de-CH" dirty="0"/>
              <a:t> ab. </a:t>
            </a:r>
          </a:p>
        </p:txBody>
      </p:sp>
    </p:spTree>
    <p:extLst>
      <p:ext uri="{BB962C8B-B14F-4D97-AF65-F5344CB8AC3E}">
        <p14:creationId xmlns:p14="http://schemas.microsoft.com/office/powerpoint/2010/main" val="131724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7BB1C-801F-BD55-B2DF-94EDEABE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Vereinbarung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449979-399A-6775-8F14-3E101D74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 err="1"/>
              <a:t>Der:die</a:t>
            </a:r>
            <a:r>
              <a:rPr lang="de-DE" sz="1800" dirty="0"/>
              <a:t> Lernende verpflichtet sich, während der Lehre – bei der Arbeit, in der Schule und in der Freizeit – keine Tabak- und Nikotinprodukte zu konsumieren. Das beinhaltet:</a:t>
            </a:r>
            <a:endParaRPr lang="de-CH" sz="1800" dirty="0"/>
          </a:p>
          <a:p>
            <a:pPr lvl="1">
              <a:lnSpc>
                <a:spcPct val="100000"/>
              </a:lnSpc>
            </a:pPr>
            <a:r>
              <a:rPr lang="de-CH" sz="1800" b="0" i="0" dirty="0">
                <a:effectLst/>
              </a:rPr>
              <a:t>Herkömmliche oder selbst gedrehte Zigaretten</a:t>
            </a:r>
          </a:p>
          <a:p>
            <a:pPr lvl="1">
              <a:lnSpc>
                <a:spcPct val="100000"/>
              </a:lnSpc>
            </a:pPr>
            <a:r>
              <a:rPr lang="de-CH" sz="1800" b="0" i="0" dirty="0">
                <a:effectLst/>
              </a:rPr>
              <a:t>E-Zigaretten / </a:t>
            </a:r>
            <a:r>
              <a:rPr lang="de-CH" sz="1800" b="0" i="0" dirty="0" err="1">
                <a:effectLst/>
              </a:rPr>
              <a:t>Vapes</a:t>
            </a:r>
            <a:endParaRPr lang="de-CH" sz="1800" b="0" i="0" dirty="0">
              <a:effectLst/>
            </a:endParaRPr>
          </a:p>
          <a:p>
            <a:pPr lvl="1">
              <a:lnSpc>
                <a:spcPct val="100000"/>
              </a:lnSpc>
            </a:pPr>
            <a:r>
              <a:rPr lang="de-CH" sz="1800" b="0" i="0" dirty="0">
                <a:effectLst/>
              </a:rPr>
              <a:t>Tabakerhitzer (z.B. IQOS)</a:t>
            </a:r>
          </a:p>
          <a:p>
            <a:pPr lvl="1">
              <a:lnSpc>
                <a:spcPct val="100000"/>
              </a:lnSpc>
            </a:pPr>
            <a:r>
              <a:rPr lang="de-CH" sz="1800" dirty="0"/>
              <a:t>W</a:t>
            </a:r>
            <a:r>
              <a:rPr lang="de-CH" sz="1800" b="0" i="0" dirty="0">
                <a:effectLst/>
              </a:rPr>
              <a:t>asserpfeife (z.B. Shisha)</a:t>
            </a:r>
          </a:p>
          <a:p>
            <a:pPr lvl="1">
              <a:lnSpc>
                <a:spcPct val="100000"/>
              </a:lnSpc>
            </a:pPr>
            <a:r>
              <a:rPr lang="de-CH" sz="1800" b="0" i="0" dirty="0">
                <a:effectLst/>
              </a:rPr>
              <a:t>Mund- und Kautabak (z.B. </a:t>
            </a:r>
            <a:r>
              <a:rPr lang="de-CH" sz="1800" b="0" i="0" dirty="0" err="1">
                <a:effectLst/>
              </a:rPr>
              <a:t>Snus</a:t>
            </a:r>
            <a:r>
              <a:rPr lang="de-CH" sz="1800" b="0" i="0" dirty="0">
                <a:effectLst/>
              </a:rPr>
              <a:t>, </a:t>
            </a:r>
            <a:r>
              <a:rPr lang="de-CH" sz="1800" b="0" i="0" dirty="0" err="1">
                <a:effectLst/>
              </a:rPr>
              <a:t>Nicotine</a:t>
            </a:r>
            <a:r>
              <a:rPr lang="de-CH" sz="1800" b="0" i="0" dirty="0">
                <a:effectLst/>
              </a:rPr>
              <a:t> </a:t>
            </a:r>
            <a:r>
              <a:rPr lang="de-CH" sz="1800" b="0" i="0" dirty="0" err="1">
                <a:effectLst/>
              </a:rPr>
              <a:t>Pouches</a:t>
            </a:r>
            <a:r>
              <a:rPr lang="de-CH" sz="1800" b="0" i="0" dirty="0">
                <a:effectLst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de-CH" sz="1800" b="0" i="0" dirty="0">
                <a:effectLst/>
              </a:rPr>
              <a:t>Schnupftabak</a:t>
            </a:r>
            <a:endParaRPr lang="de-CH" sz="18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800" dirty="0"/>
              <a:t>Bei Nichteinhalten der Vertragsbedingungen meldet </a:t>
            </a:r>
            <a:r>
              <a:rPr lang="de-DE" sz="1800" dirty="0" err="1"/>
              <a:t>der:die</a:t>
            </a:r>
            <a:r>
              <a:rPr lang="de-DE" sz="1800" dirty="0"/>
              <a:t> Lernende dies der Berufsbildung. </a:t>
            </a:r>
            <a:r>
              <a:rPr lang="de-DE" sz="1800" dirty="0" err="1"/>
              <a:t>Der:die</a:t>
            </a:r>
            <a:r>
              <a:rPr lang="de-DE" sz="1800" dirty="0"/>
              <a:t> Lernende wird vom Projekt abgemeldet. Die Belohnung entfällt.</a:t>
            </a:r>
          </a:p>
          <a:p>
            <a:pPr marL="0" indent="0">
              <a:buNone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6630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810CB-3821-78AF-326B-C0EB71A6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Zusatzangebote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D32234-FA2F-5562-39C6-0C94700D5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de-CH" sz="2200" dirty="0"/>
          </a:p>
          <a:p>
            <a:pPr>
              <a:spcAft>
                <a:spcPts val="1200"/>
              </a:spcAft>
            </a:pPr>
            <a:r>
              <a:rPr lang="de-CH" sz="2200" dirty="0"/>
              <a:t>Newsletter (4mal jährlich)</a:t>
            </a:r>
          </a:p>
          <a:p>
            <a:pPr>
              <a:spcAft>
                <a:spcPts val="1200"/>
              </a:spcAft>
            </a:pPr>
            <a:r>
              <a:rPr lang="de-CH" sz="2200" dirty="0"/>
              <a:t>Sucht-Workshop </a:t>
            </a:r>
          </a:p>
          <a:p>
            <a:pPr>
              <a:spcAft>
                <a:spcPts val="1200"/>
              </a:spcAft>
            </a:pPr>
            <a:r>
              <a:rPr lang="de-CH" sz="2200" dirty="0"/>
              <a:t>«zackstark» Label: Wir sind dabei! </a:t>
            </a:r>
          </a:p>
          <a:p>
            <a:pPr>
              <a:spcAft>
                <a:spcPts val="1200"/>
              </a:spcAft>
            </a:pPr>
            <a:r>
              <a:rPr lang="de-CH" sz="2200" dirty="0"/>
              <a:t>«zackstark» Quiz </a:t>
            </a:r>
          </a:p>
          <a:p>
            <a:pPr>
              <a:spcAft>
                <a:spcPts val="1200"/>
              </a:spcAft>
            </a:pPr>
            <a:r>
              <a:rPr lang="de-CH" sz="2200" dirty="0"/>
              <a:t>Weitere kantonale Angebote</a:t>
            </a:r>
          </a:p>
        </p:txBody>
      </p:sp>
      <p:pic>
        <p:nvPicPr>
          <p:cNvPr id="6" name="Grafik 5" descr="Ein Bild, das Text, Schrift, Grafiken, Poster enthält.&#10;&#10;KI-generierte Inhalte können fehlerhaft sein.">
            <a:extLst>
              <a:ext uri="{FF2B5EF4-FFF2-40B4-BE49-F238E27FC236}">
                <a16:creationId xmlns:a16="http://schemas.microsoft.com/office/drawing/2014/main" id="{DD63F3C2-39A7-5993-64C8-2BACA959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75" y="2547145"/>
            <a:ext cx="2729175" cy="31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83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3">
      <a:dk1>
        <a:srgbClr val="34323D"/>
      </a:dk1>
      <a:lt1>
        <a:sysClr val="window" lastClr="FFFFFF"/>
      </a:lt1>
      <a:dk2>
        <a:srgbClr val="C9DFA7"/>
      </a:dk2>
      <a:lt2>
        <a:srgbClr val="E7E6E6"/>
      </a:lt2>
      <a:accent1>
        <a:srgbClr val="6E4589"/>
      </a:accent1>
      <a:accent2>
        <a:srgbClr val="C9DFA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DM Sans 14pt Black"/>
        <a:ea typeface=""/>
        <a:cs typeface=""/>
      </a:majorFont>
      <a:minorFont>
        <a:latin typeface="DM Sans 14p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195c09-4bce-4a35-9c2c-c9fa211ac7bc" xsi:nil="true"/>
    <lcf76f155ced4ddcb4097134ff3c332f xmlns="c0cc8850-2365-488b-8ec7-f4fbdbb3481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B73D6AE05DEC43BE4FB11C5335CE9D" ma:contentTypeVersion="12" ma:contentTypeDescription="Ein neues Dokument erstellen." ma:contentTypeScope="" ma:versionID="dba65e77f78e9e9eb05a1de280de1802">
  <xsd:schema xmlns:xsd="http://www.w3.org/2001/XMLSchema" xmlns:xs="http://www.w3.org/2001/XMLSchema" xmlns:p="http://schemas.microsoft.com/office/2006/metadata/properties" xmlns:ns2="c0cc8850-2365-488b-8ec7-f4fbdbb34817" xmlns:ns3="98195c09-4bce-4a35-9c2c-c9fa211ac7bc" targetNamespace="http://schemas.microsoft.com/office/2006/metadata/properties" ma:root="true" ma:fieldsID="6c04f4cb799be8153259818adb6f0d23" ns2:_="" ns3:_="">
    <xsd:import namespace="c0cc8850-2365-488b-8ec7-f4fbdbb34817"/>
    <xsd:import namespace="98195c09-4bce-4a35-9c2c-c9fa211ac7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c8850-2365-488b-8ec7-f4fbdbb348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e7811b0c-33ef-4525-81a0-a2a1e9969f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95c09-4bce-4a35-9c2c-c9fa211ac7b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92408b-4092-4388-be86-2587e29bb205}" ma:internalName="TaxCatchAll" ma:showField="CatchAllData" ma:web="98195c09-4bce-4a35-9c2c-c9fa211ac7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D48C51-8EB0-4CEF-ADD6-A943ABFB8090}">
  <ds:schemaRefs>
    <ds:schemaRef ds:uri="http://schemas.microsoft.com/office/2006/metadata/properties"/>
    <ds:schemaRef ds:uri="http://schemas.microsoft.com/office/infopath/2007/PartnerControls"/>
    <ds:schemaRef ds:uri="98195c09-4bce-4a35-9c2c-c9fa211ac7bc"/>
    <ds:schemaRef ds:uri="c0cc8850-2365-488b-8ec7-f4fbdbb34817"/>
  </ds:schemaRefs>
</ds:datastoreItem>
</file>

<file path=customXml/itemProps2.xml><?xml version="1.0" encoding="utf-8"?>
<ds:datastoreItem xmlns:ds="http://schemas.openxmlformats.org/officeDocument/2006/customXml" ds:itemID="{C97FF5A9-0D45-45CB-AE41-919B607246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cc8850-2365-488b-8ec7-f4fbdbb34817"/>
    <ds:schemaRef ds:uri="98195c09-4bce-4a35-9c2c-c9fa211ac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B8987-6FED-4D9B-9401-AD49D0244A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309</Words>
  <Application>Microsoft Office PowerPoint</Application>
  <PresentationFormat>Bildschirmpräsentation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DM Sans 14pt Black</vt:lpstr>
      <vt:lpstr>DM Sans 14pt Light</vt:lpstr>
      <vt:lpstr>Wingdings</vt:lpstr>
      <vt:lpstr>Office</vt:lpstr>
      <vt:lpstr>PowerPoint-Präsentation</vt:lpstr>
      <vt:lpstr>Hintergrund</vt:lpstr>
      <vt:lpstr>Umsetzung</vt:lpstr>
      <vt:lpstr>Vereinbarung</vt:lpstr>
      <vt:lpstr>Zusatzangebote</vt:lpstr>
      <vt:lpstr>PowerPoint-Präsentation</vt:lpstr>
    </vt:vector>
  </TitlesOfParts>
  <Company>Lungenliga Aargau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Affolter Jana</dc:creator>
  <cp:lastModifiedBy>Jana Affolter</cp:lastModifiedBy>
  <cp:revision>17</cp:revision>
  <dcterms:created xsi:type="dcterms:W3CDTF">2022-10-12T09:15:04Z</dcterms:created>
  <dcterms:modified xsi:type="dcterms:W3CDTF">2025-07-02T11:33:35Z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0x0101001EB73D6AE05DEC43BE4FB11C5335CE9D</vt:lpwstr>
  </property>
</Properties>
</file>